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71" r:id="rId3"/>
    <p:sldId id="273" r:id="rId4"/>
    <p:sldId id="272" r:id="rId5"/>
    <p:sldId id="274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>
      <p:cViewPr>
        <p:scale>
          <a:sx n="90" d="100"/>
          <a:sy n="90" d="100"/>
        </p:scale>
        <p:origin x="-125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DE95B-495E-429F-96C0-BA40D6646284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373F9-15B2-438F-A17D-00B681DE3C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373F9-15B2-438F-A17D-00B681DE3CD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435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1DC1B53-2D7C-482C-AC42-58095565EBA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5091063-85C8-4E08-9D9D-C09E04F35C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Перпендикулярность двух плоскостей</a:t>
            </a:r>
            <a:endParaRPr lang="ru-RU" sz="40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923928" y="260648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4000" dirty="0" smtClean="0"/>
              <a:t>30.11.20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124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20646" cy="434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99430"/>
            <a:ext cx="4539282" cy="227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11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7772400" cy="433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2776"/>
            <a:ext cx="32766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901167"/>
            <a:ext cx="67833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52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самоконтроля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469900"/>
            <a:ext cx="7859713" cy="592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141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272808" cy="231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31519"/>
            <a:ext cx="3024336" cy="341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10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1: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736"/>
            <a:ext cx="4040188" cy="3571901"/>
          </a:xfrm>
        </p:spPr>
        <p:txBody>
          <a:bodyPr>
            <a:normAutofit/>
          </a:bodyPr>
          <a:lstStyle/>
          <a:p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  В кубе </a:t>
            </a:r>
            <a:r>
              <a:rPr lang="en-US" sz="2000" b="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BCD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найдите угол между плоскостями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CDD</a:t>
            </a:r>
            <a:r>
              <a:rPr lang="en-US" sz="4000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5715015"/>
            <a:ext cx="4040188" cy="41114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1813" y="2077900"/>
            <a:ext cx="4183062" cy="33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79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2: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00174"/>
            <a:ext cx="4040188" cy="392909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4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найдите угол между плоскостями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CDA</a:t>
            </a:r>
            <a:r>
              <a:rPr lang="en-US" sz="4000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34" y="5643578"/>
            <a:ext cx="4040188" cy="6254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Ответ: 45</a:t>
            </a:r>
            <a:r>
              <a:rPr lang="en-US" baseline="30000" dirty="0" smtClean="0"/>
              <a:t>o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6365" y="2071688"/>
            <a:ext cx="4138407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2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3: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3857651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  В кубе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4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найдите угол между плоскостями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BDD</a:t>
            </a:r>
            <a:r>
              <a:rPr lang="en-US" sz="4000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5500701"/>
            <a:ext cx="4040188" cy="62546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Ответ: </a:t>
            </a:r>
            <a:r>
              <a:rPr lang="en-US" dirty="0" smtClean="0"/>
              <a:t>90</a:t>
            </a:r>
            <a:r>
              <a:rPr lang="en-US" baseline="30000" dirty="0" smtClean="0"/>
              <a:t>o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5079" y="1785926"/>
            <a:ext cx="4397733" cy="352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96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4: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382271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  В кубе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4000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найдите угол между плоскостями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ACC</a:t>
            </a:r>
            <a:r>
              <a:rPr lang="en-US" sz="4000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4000" b="0" i="1" dirty="0" smtClean="0">
                <a:latin typeface="Times New Roman" pitchFamily="18" charset="0"/>
                <a:cs typeface="Times New Roman" pitchFamily="18" charset="0"/>
              </a:rPr>
              <a:t>BDD</a:t>
            </a:r>
            <a:r>
              <a:rPr lang="en-US" sz="4000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5643577"/>
            <a:ext cx="4040188" cy="48258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Ответ: </a:t>
            </a:r>
            <a:r>
              <a:rPr lang="en-US" dirty="0" smtClean="0"/>
              <a:t>90</a:t>
            </a:r>
            <a:r>
              <a:rPr lang="en-US" baseline="30000" dirty="0" smtClean="0"/>
              <a:t>o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857364"/>
            <a:ext cx="4396574" cy="353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5: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393821"/>
          </a:xfrm>
        </p:spPr>
        <p:txBody>
          <a:bodyPr/>
          <a:lstStyle/>
          <a:p>
            <a:pPr indent="269875">
              <a:spcBef>
                <a:spcPct val="50000"/>
              </a:spcBef>
            </a:pP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0" baseline="-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найдите угол между плоскостями</a:t>
            </a:r>
            <a:endParaRPr lang="en-US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b="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5929330"/>
            <a:ext cx="4040188" cy="696899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2571743"/>
            <a:ext cx="4041775" cy="24288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85720" y="3000372"/>
            <a:ext cx="4286280" cy="35719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603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Пусть О – середина 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D. 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линейный угол двугранного угла А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57364"/>
            <a:ext cx="4157070" cy="348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587316"/>
            <a:ext cx="4143404" cy="162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5786454"/>
            <a:ext cx="22002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36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Задача 6: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тетраэдре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DABC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все ребра равны, точка М – середина ребра АС.  Докажите, что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∠</a:t>
            </a:r>
            <a:r>
              <a:rPr lang="en-US" sz="4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DMB </a:t>
            </a:r>
            <a:r>
              <a:rPr lang="ru-RU" sz="4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– линейный угол двугранного угла </a:t>
            </a:r>
            <a:r>
              <a:rPr lang="en-US" sz="4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BACD</a:t>
            </a:r>
            <a:r>
              <a:rPr lang="ru-RU" sz="4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70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43362" cy="491174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413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Треугольники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ADC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правильные, поэтому,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BM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DM</a:t>
            </a:r>
            <a:r>
              <a:rPr lang="en-US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и, следовательно, 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∠</a:t>
            </a:r>
            <a:r>
              <a:rPr lang="en-US" dirty="0" smtClean="0">
                <a:latin typeface="Times New Roman" pitchFamily="18" charset="0"/>
                <a:ea typeface="Cambria Math"/>
                <a:cs typeface="Times New Roman" pitchFamily="18" charset="0"/>
              </a:rPr>
              <a:t>DMB 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является линейным углом двугранного угла </a:t>
            </a:r>
            <a:r>
              <a:rPr lang="en-US" dirty="0" smtClean="0">
                <a:latin typeface="Times New Roman" pitchFamily="18" charset="0"/>
                <a:ea typeface="Cambria Math"/>
                <a:cs typeface="Times New Roman" pitchFamily="18" charset="0"/>
              </a:rPr>
              <a:t>DACB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14423"/>
            <a:ext cx="4218838" cy="49292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7860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Задача 7: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Из вершины В треугольника АВС, сторона АС которого лежит в плоскости </a:t>
            </a:r>
            <a:r>
              <a:rPr lang="el-GR" sz="3600" dirty="0" smtClean="0"/>
              <a:t>α</a:t>
            </a:r>
            <a:r>
              <a:rPr lang="ru-RU" sz="3600" dirty="0" smtClean="0"/>
              <a:t>, проведен к этой плоскости перпендикуляр ВВ</a:t>
            </a:r>
            <a:r>
              <a:rPr lang="ru-RU" sz="3600" baseline="-25000" dirty="0" smtClean="0"/>
              <a:t>1</a:t>
            </a:r>
            <a:r>
              <a:rPr lang="ru-RU" sz="3600" dirty="0" smtClean="0"/>
              <a:t>. Найдите расстояние от точки В до прямой АС и до плоскости </a:t>
            </a:r>
            <a:r>
              <a:rPr lang="el-GR" sz="3600" dirty="0" smtClean="0"/>
              <a:t>α</a:t>
            </a:r>
            <a:r>
              <a:rPr lang="ru-RU" sz="3600" dirty="0" smtClean="0"/>
              <a:t>, если АВ=2, </a:t>
            </a:r>
            <a:r>
              <a:rPr lang="ru-RU" sz="3600" dirty="0" smtClean="0">
                <a:latin typeface="Cambria Math"/>
                <a:ea typeface="Cambria Math"/>
              </a:rPr>
              <a:t>∠ВАС=150</a:t>
            </a:r>
            <a:r>
              <a:rPr lang="ru-RU" sz="3600" baseline="30000" dirty="0" smtClean="0">
                <a:latin typeface="Cambria Math"/>
                <a:ea typeface="Cambria Math"/>
              </a:rPr>
              <a:t>0</a:t>
            </a:r>
            <a:r>
              <a:rPr lang="ru-RU" sz="3600" dirty="0" smtClean="0">
                <a:latin typeface="Cambria Math"/>
                <a:ea typeface="Cambria Math"/>
              </a:rPr>
              <a:t> и двугранный угол ВАСВ</a:t>
            </a:r>
            <a:r>
              <a:rPr lang="ru-RU" sz="3600" baseline="-25000" dirty="0" smtClean="0">
                <a:latin typeface="Cambria Math"/>
                <a:ea typeface="Cambria Math"/>
              </a:rPr>
              <a:t>1</a:t>
            </a:r>
            <a:r>
              <a:rPr lang="ru-RU" sz="3600" dirty="0" smtClean="0">
                <a:latin typeface="Cambria Math"/>
                <a:ea typeface="Cambria Math"/>
              </a:rPr>
              <a:t> равен 45</a:t>
            </a:r>
            <a:r>
              <a:rPr lang="ru-RU" sz="3600" baseline="30000" dirty="0" smtClean="0">
                <a:latin typeface="Cambria Math"/>
                <a:ea typeface="Cambria Math"/>
              </a:rPr>
              <a:t>0</a:t>
            </a:r>
            <a:r>
              <a:rPr lang="ru-RU" sz="3600" dirty="0" smtClean="0">
                <a:latin typeface="Cambria Math"/>
                <a:ea typeface="Cambria Math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1820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41325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АВС – тупоугольный треугольник с тупым углом А, поэтому основание высоты ВК лежит на продолжении стороны АС. </a:t>
            </a:r>
          </a:p>
          <a:p>
            <a:pPr marL="0" indent="4413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 – расстояние от точки В до АС.</a:t>
            </a:r>
          </a:p>
          <a:p>
            <a:pPr marL="0" indent="4413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расстояние от точки В до плоскости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43050"/>
            <a:ext cx="4292173" cy="321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32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714356"/>
            <a:ext cx="4038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36512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Так как АС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⊥ВК, то АС⊥КВ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 (по теореме , обратной теореме о трех перпендикулярах). Следовательно, ∠ВКВ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 – линейный угол двугранного угла ВАСВ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 и ∠ВКВ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=45</a:t>
            </a:r>
            <a:r>
              <a:rPr lang="ru-RU" baseline="30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.   </a:t>
            </a:r>
          </a:p>
          <a:p>
            <a:pPr marL="0" indent="365125">
              <a:buNone/>
            </a:pP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3) </a:t>
            </a:r>
            <a:r>
              <a:rPr lang="ru-RU" u="sng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∆ВАК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: </a:t>
            </a:r>
          </a:p>
          <a:p>
            <a:pPr marL="0" indent="365125">
              <a:buNone/>
            </a:pP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∠А=30</a:t>
            </a:r>
            <a:r>
              <a:rPr lang="ru-RU" baseline="30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, ВК=ВА·</a:t>
            </a:r>
            <a:r>
              <a:rPr lang="en-US" dirty="0" smtClean="0">
                <a:latin typeface="Times New Roman" pitchFamily="18" charset="0"/>
                <a:ea typeface="Cambria Math"/>
                <a:cs typeface="Times New Roman" pitchFamily="18" charset="0"/>
              </a:rPr>
              <a:t>sin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30</a:t>
            </a:r>
            <a:r>
              <a:rPr lang="ru-RU" baseline="30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, ВК =1.</a:t>
            </a:r>
          </a:p>
          <a:p>
            <a:pPr marL="0" indent="365125">
              <a:buNone/>
            </a:pPr>
            <a:r>
              <a:rPr lang="ru-RU" u="sng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∆ВКВ</a:t>
            </a:r>
            <a:r>
              <a:rPr lang="ru-RU" u="sng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:  </a:t>
            </a:r>
          </a:p>
          <a:p>
            <a:pPr marL="0" indent="365125">
              <a:buNone/>
            </a:pP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ВВ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=ВК·</a:t>
            </a:r>
            <a:r>
              <a:rPr lang="en-US" dirty="0" smtClean="0">
                <a:latin typeface="Times New Roman" pitchFamily="18" charset="0"/>
                <a:ea typeface="Cambria Math"/>
                <a:cs typeface="Times New Roman" pitchFamily="18" charset="0"/>
              </a:rPr>
              <a:t>sin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45</a:t>
            </a:r>
            <a:r>
              <a:rPr lang="ru-RU" baseline="30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, ВВ</a:t>
            </a:r>
            <a:r>
              <a:rPr lang="ru-RU" baseline="-250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ea typeface="Cambria Math"/>
                <a:cs typeface="Times New Roman" pitchFamily="18" charset="0"/>
              </a:rPr>
              <a:t>=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500570"/>
            <a:ext cx="300038" cy="666752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071546"/>
            <a:ext cx="4430968" cy="331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357826"/>
            <a:ext cx="32861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041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469</TotalTime>
  <Words>350</Words>
  <Application>Microsoft Office PowerPoint</Application>
  <PresentationFormat>Экран (4:3)</PresentationFormat>
  <Paragraphs>36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Презентация PowerPoint</vt:lpstr>
      <vt:lpstr>Презентация PowerPoint</vt:lpstr>
      <vt:lpstr>Презентация PowerPoint</vt:lpstr>
      <vt:lpstr>Вопросы для самоконтроля</vt:lpstr>
      <vt:lpstr>Презентация PowerPoint</vt:lpstr>
      <vt:lpstr>Задача 1:</vt:lpstr>
      <vt:lpstr>Задача 2:</vt:lpstr>
      <vt:lpstr>Задача 3:</vt:lpstr>
      <vt:lpstr>Задача 4:</vt:lpstr>
      <vt:lpstr>Задача 5:</vt:lpstr>
      <vt:lpstr>Задача 6: </vt:lpstr>
      <vt:lpstr>Решение:</vt:lpstr>
      <vt:lpstr>Задача 7:</vt:lpstr>
      <vt:lpstr>Решение: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kindler</cp:lastModifiedBy>
  <cp:revision>25</cp:revision>
  <dcterms:created xsi:type="dcterms:W3CDTF">2020-11-19T10:38:24Z</dcterms:created>
  <dcterms:modified xsi:type="dcterms:W3CDTF">2020-11-26T09:21:05Z</dcterms:modified>
</cp:coreProperties>
</file>